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rygada 1918"/>
      <p:regular r:id="rId15"/>
    </p:embeddedFont>
    <p:embeddedFont>
      <p:font typeface="Brygada 1918"/>
      <p:regular r:id="rId16"/>
    </p:embeddedFont>
    <p:embeddedFont>
      <p:font typeface="Brygada 1918"/>
      <p:regular r:id="rId17"/>
    </p:embeddedFont>
    <p:embeddedFont>
      <p:font typeface="Brygada 1918"/>
      <p:regular r:id="rId18"/>
    </p:embeddedFont>
    <p:embeddedFont>
      <p:font typeface="Montserrat Medium"/>
      <p:regular r:id="rId19"/>
    </p:embeddedFont>
    <p:embeddedFont>
      <p:font typeface="Montserrat Medium"/>
      <p:regular r:id="rId20"/>
    </p:embeddedFont>
    <p:embeddedFont>
      <p:font typeface="Montserrat Medium"/>
      <p:regular r:id="rId21"/>
    </p:embeddedFont>
    <p:embeddedFont>
      <p:font typeface="Montserrat Medium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2264212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Workplace Productivity &amp; Time Management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4012406"/>
            <a:ext cx="7645479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Time is our most valuable resource. Effective management transforms how we work, enabling us to achieve more with less stress and greater satisfaction.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35660" y="5280541"/>
            <a:ext cx="764547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This presentation will explore strategies to boost productivity, eliminate time wasters, and create a more balanced professional life.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435" y="784265"/>
            <a:ext cx="7717393" cy="590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The Cost of Time Mismanagement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20435" y="1729502"/>
            <a:ext cx="7903131" cy="584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46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40%</a:t>
            </a:r>
            <a:endParaRPr lang="en-US" sz="4600" dirty="0"/>
          </a:p>
        </p:txBody>
      </p:sp>
      <p:sp>
        <p:nvSpPr>
          <p:cNvPr id="5" name="Text 2"/>
          <p:cNvSpPr/>
          <p:nvPr/>
        </p:nvSpPr>
        <p:spPr>
          <a:xfrm>
            <a:off x="3390186" y="2535912"/>
            <a:ext cx="2363629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Productivity Lost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20435" y="2937629"/>
            <a:ext cx="7903131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Average worker wastes significant time daily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20435" y="3841552"/>
            <a:ext cx="7903131" cy="584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46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$15K</a:t>
            </a:r>
            <a:endParaRPr lang="en-US" sz="4600" dirty="0"/>
          </a:p>
        </p:txBody>
      </p:sp>
      <p:sp>
        <p:nvSpPr>
          <p:cNvPr id="8" name="Text 5"/>
          <p:cNvSpPr/>
          <p:nvPr/>
        </p:nvSpPr>
        <p:spPr>
          <a:xfrm>
            <a:off x="3390186" y="4647962"/>
            <a:ext cx="2363629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Annual Cost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20435" y="5049679"/>
            <a:ext cx="7903131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Estimated per employee in lost productivity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20435" y="5953601"/>
            <a:ext cx="7903131" cy="584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00"/>
              </a:lnSpc>
              <a:buNone/>
            </a:pPr>
            <a:r>
              <a:rPr lang="en-US" sz="46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7.5H</a:t>
            </a:r>
            <a:endParaRPr lang="en-US" sz="4600" dirty="0"/>
          </a:p>
        </p:txBody>
      </p:sp>
      <p:sp>
        <p:nvSpPr>
          <p:cNvPr id="11" name="Text 8"/>
          <p:cNvSpPr/>
          <p:nvPr/>
        </p:nvSpPr>
        <p:spPr>
          <a:xfrm>
            <a:off x="3390186" y="6760012"/>
            <a:ext cx="2363629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Weekly Waste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20435" y="7161728"/>
            <a:ext cx="7903131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Hours potentially lost to ineffective work methods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1423868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Developing a Productivity Mindset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35660" y="3412927"/>
            <a:ext cx="374571" cy="374571"/>
          </a:xfrm>
          <a:prstGeom prst="roundRect">
            <a:avLst>
              <a:gd name="adj" fmla="val 8574"/>
            </a:avLst>
          </a:prstGeom>
          <a:solidFill>
            <a:srgbClr val="4D1529"/>
          </a:solidFill>
          <a:ln/>
        </p:spPr>
      </p:sp>
      <p:sp>
        <p:nvSpPr>
          <p:cNvPr id="5" name="Text 2"/>
          <p:cNvSpPr/>
          <p:nvPr/>
        </p:nvSpPr>
        <p:spPr>
          <a:xfrm>
            <a:off x="6824305" y="341292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Growth Orientation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24305" y="3898106"/>
            <a:ext cx="705683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Embrace continuous learning and skill development.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35660" y="4695468"/>
            <a:ext cx="374571" cy="374571"/>
          </a:xfrm>
          <a:prstGeom prst="roundRect">
            <a:avLst>
              <a:gd name="adj" fmla="val 8574"/>
            </a:avLst>
          </a:prstGeom>
          <a:solidFill>
            <a:srgbClr val="4D1529"/>
          </a:solidFill>
          <a:ln/>
        </p:spPr>
      </p:sp>
      <p:sp>
        <p:nvSpPr>
          <p:cNvPr id="8" name="Text 5"/>
          <p:cNvSpPr/>
          <p:nvPr/>
        </p:nvSpPr>
        <p:spPr>
          <a:xfrm>
            <a:off x="6824305" y="469546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Intentional Focus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824305" y="5180647"/>
            <a:ext cx="705683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Practice deliberate concentration and minimize distractions.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5660" y="5978009"/>
            <a:ext cx="374571" cy="374571"/>
          </a:xfrm>
          <a:prstGeom prst="roundRect">
            <a:avLst>
              <a:gd name="adj" fmla="val 8574"/>
            </a:avLst>
          </a:prstGeom>
          <a:solidFill>
            <a:srgbClr val="4D1529"/>
          </a:solidFill>
          <a:ln/>
        </p:spPr>
      </p:sp>
      <p:sp>
        <p:nvSpPr>
          <p:cNvPr id="11" name="Text 8"/>
          <p:cNvSpPr/>
          <p:nvPr/>
        </p:nvSpPr>
        <p:spPr>
          <a:xfrm>
            <a:off x="6824305" y="597800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Positive Habits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824305" y="6463189"/>
            <a:ext cx="705683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Build consistent routines that support peak performance.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9848" y="542092"/>
            <a:ext cx="7764304" cy="1313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Time-Saving Technology &amp; Tools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48" y="2151698"/>
            <a:ext cx="492800" cy="4928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9848" y="2841546"/>
            <a:ext cx="2628305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Time Tracking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89848" y="3288387"/>
            <a:ext cx="7764304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Apps that monitor and analyze work patterns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48" y="4195167"/>
            <a:ext cx="492800" cy="4928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9848" y="4885015"/>
            <a:ext cx="2628305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Scheduling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689848" y="5331857"/>
            <a:ext cx="7764304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Advanced calendar and meeting management tools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48" y="6238637"/>
            <a:ext cx="492800" cy="4928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9848" y="6928485"/>
            <a:ext cx="2628305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Task Management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89848" y="7375327"/>
            <a:ext cx="7764304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Digital platforms for organizing and prioritizing work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956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720" y="2680335"/>
            <a:ext cx="5302687" cy="585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Eliminating Time Traps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20" y="3529251"/>
            <a:ext cx="878205" cy="14051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6410" y="3704868"/>
            <a:ext cx="234767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Identify Distractions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1756410" y="4102894"/>
            <a:ext cx="1225927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Recognize and map your specific productivity barriers.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20" y="4934426"/>
            <a:ext cx="878205" cy="14051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56410" y="5110043"/>
            <a:ext cx="2671763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Minimize Interruptions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1756410" y="5508069"/>
            <a:ext cx="1225927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Create strategies to reduce unnecessary communication.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720" y="6339602"/>
            <a:ext cx="878205" cy="14051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56410" y="6515219"/>
            <a:ext cx="2342078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Set Boundaries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1756410" y="6913245"/>
            <a:ext cx="1225927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Establish clear limits on meetings and digital notifications.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606867"/>
            <a:ext cx="8119467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Task Prioritization Strategies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8821" y="2748558"/>
            <a:ext cx="2166699" cy="12557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5138" y="3318510"/>
            <a:ext cx="133826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29595" y="2962632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Urgent Tasks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29595" y="3447812"/>
            <a:ext cx="3440430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Immediate, time-sensitive work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5168979" y="4015740"/>
            <a:ext cx="8658701" cy="15240"/>
          </a:xfrm>
          <a:prstGeom prst="roundRect">
            <a:avLst>
              <a:gd name="adj" fmla="val 210732"/>
            </a:avLst>
          </a:prstGeom>
          <a:solidFill>
            <a:srgbClr val="662E42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352" y="4057769"/>
            <a:ext cx="4333518" cy="12557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55852" y="4471511"/>
            <a:ext cx="15251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2944" y="4271843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Important Projects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12944" y="4757023"/>
            <a:ext cx="353603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Strategic, high-impact initiatives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6252329" y="5324951"/>
            <a:ext cx="7575352" cy="15240"/>
          </a:xfrm>
          <a:prstGeom prst="roundRect">
            <a:avLst>
              <a:gd name="adj" fmla="val 210732"/>
            </a:avLst>
          </a:prstGeom>
          <a:solidFill>
            <a:srgbClr val="662E42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02" y="5366980"/>
            <a:ext cx="6500217" cy="12557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50494" y="5780723"/>
            <a:ext cx="163235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6294" y="558105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Long-Term Goals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496294" y="6066234"/>
            <a:ext cx="415206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Sustainable professional development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1143000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Workflow Optimization Techniques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55132" y="2891195"/>
            <a:ext cx="30480" cy="4195405"/>
          </a:xfrm>
          <a:prstGeom prst="roundRect">
            <a:avLst>
              <a:gd name="adj" fmla="val 105366"/>
            </a:avLst>
          </a:prstGeom>
          <a:solidFill>
            <a:srgbClr val="662E42"/>
          </a:solidFill>
          <a:ln/>
        </p:spPr>
      </p:sp>
      <p:sp>
        <p:nvSpPr>
          <p:cNvPr id="5" name="Shape 2"/>
          <p:cNvSpPr/>
          <p:nvPr/>
        </p:nvSpPr>
        <p:spPr>
          <a:xfrm>
            <a:off x="1280755" y="3357682"/>
            <a:ext cx="749260" cy="30480"/>
          </a:xfrm>
          <a:prstGeom prst="roundRect">
            <a:avLst>
              <a:gd name="adj" fmla="val 105366"/>
            </a:avLst>
          </a:prstGeom>
          <a:solidFill>
            <a:srgbClr val="662E42"/>
          </a:solidFill>
          <a:ln/>
        </p:spPr>
      </p:sp>
      <p:sp>
        <p:nvSpPr>
          <p:cNvPr id="6" name="Shape 3"/>
          <p:cNvSpPr/>
          <p:nvPr/>
        </p:nvSpPr>
        <p:spPr>
          <a:xfrm>
            <a:off x="829508" y="3132058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7" name="Text 4"/>
          <p:cNvSpPr/>
          <p:nvPr/>
        </p:nvSpPr>
        <p:spPr>
          <a:xfrm>
            <a:off x="984647" y="3201591"/>
            <a:ext cx="171331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247900" y="310526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Analysis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247900" y="3590449"/>
            <a:ext cx="6146840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Evaluate current work processes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80755" y="4827508"/>
            <a:ext cx="749260" cy="30480"/>
          </a:xfrm>
          <a:prstGeom prst="roundRect">
            <a:avLst>
              <a:gd name="adj" fmla="val 105366"/>
            </a:avLst>
          </a:prstGeom>
          <a:solidFill>
            <a:srgbClr val="662E42"/>
          </a:solidFill>
          <a:ln/>
        </p:spPr>
      </p:sp>
      <p:sp>
        <p:nvSpPr>
          <p:cNvPr id="11" name="Shape 8"/>
          <p:cNvSpPr/>
          <p:nvPr/>
        </p:nvSpPr>
        <p:spPr>
          <a:xfrm>
            <a:off x="829508" y="4601885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2" name="Text 9"/>
          <p:cNvSpPr/>
          <p:nvPr/>
        </p:nvSpPr>
        <p:spPr>
          <a:xfrm>
            <a:off x="972741" y="4671417"/>
            <a:ext cx="195263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247900" y="457509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Streamline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247900" y="5060275"/>
            <a:ext cx="6146840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Remove unnecessary steps and bottlenecks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80755" y="6297335"/>
            <a:ext cx="749260" cy="30480"/>
          </a:xfrm>
          <a:prstGeom prst="roundRect">
            <a:avLst>
              <a:gd name="adj" fmla="val 105366"/>
            </a:avLst>
          </a:prstGeom>
          <a:solidFill>
            <a:srgbClr val="662E42"/>
          </a:solidFill>
          <a:ln/>
        </p:spPr>
      </p:sp>
      <p:sp>
        <p:nvSpPr>
          <p:cNvPr id="16" name="Shape 13"/>
          <p:cNvSpPr/>
          <p:nvPr/>
        </p:nvSpPr>
        <p:spPr>
          <a:xfrm>
            <a:off x="829508" y="6071711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7" name="Text 14"/>
          <p:cNvSpPr/>
          <p:nvPr/>
        </p:nvSpPr>
        <p:spPr>
          <a:xfrm>
            <a:off x="965835" y="6141244"/>
            <a:ext cx="208955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247900" y="6044922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Automate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247900" y="6530102"/>
            <a:ext cx="6146840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Implement technological solutions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766179"/>
            <a:ext cx="8605838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Maintaining Work-Life Balance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401490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Personal Boundaries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49260" y="4585811"/>
            <a:ext cx="402859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Set clear limits between professional and personal time.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5307687" y="401490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Self-Care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07687" y="4585811"/>
            <a:ext cx="402859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Prioritize mental and physical well-being.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9866114" y="401490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Flexible Approach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6114" y="4585811"/>
            <a:ext cx="402859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Adapt strategies to individual needs and contexts.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2025-02-04T19:48:24Z</dcterms:created>
  <dcterms:modified xsi:type="dcterms:W3CDTF">2025-02-04T19:48:24Z</dcterms:modified>
</cp:coreProperties>
</file>